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6" r:id="rId2"/>
    <p:sldId id="305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816" y="3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09.12.2018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09.12.2018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09.12.2018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09.12.2018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09.12.2018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09.12.2018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09.12.2018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Распознавание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 smtClean="0"/>
              <a:t>	</a:t>
            </a:r>
            <a:r>
              <a:rPr lang="ru-RU" sz="1800" dirty="0" smtClean="0"/>
              <a:t>Сеть обучена нескольким образам (цифрам). Каждое изображение имеет размер 200 х 300 пикселей. Для распознавания используется разбиение изображения на фрагменты по 10 и по 5 пикселей. Каждому фрагменту назначается свой сенсор (нейрон входного слоя). Итого  мы имеет 600 или 2400 нейронов входного слоя.</a:t>
            </a:r>
          </a:p>
          <a:p>
            <a:pPr marL="0" indent="0" algn="just">
              <a:buNone/>
            </a:pPr>
            <a:r>
              <a:rPr lang="ru-RU" sz="1800" dirty="0"/>
              <a:t>	</a:t>
            </a:r>
            <a:r>
              <a:rPr lang="ru-RU" sz="1800" dirty="0" smtClean="0"/>
              <a:t>Для тестирования работы будем использовать изображения из обучающей выборки (изображения, которые сеть уже «видела») и изображения из тестовой выборки (изображения, которые сеть увидит впервые). </a:t>
            </a:r>
          </a:p>
          <a:p>
            <a:pPr marL="0" indent="0" algn="just">
              <a:buNone/>
            </a:pPr>
            <a:r>
              <a:rPr lang="ru-RU" sz="1800" dirty="0"/>
              <a:t>	</a:t>
            </a:r>
            <a:r>
              <a:rPr lang="ru-RU" sz="1800" dirty="0" smtClean="0"/>
              <a:t>Не будем забывать, что нейронной сети свойственно всё то, что свойственно человеческому мозгу. Сеть может сомневаться, предполагать, давать не правильный ответ и так далее. Поэтому нейронная сеть не даёт однозначно правильные или неправильные ответы. Она только </a:t>
            </a:r>
            <a:r>
              <a:rPr lang="ru-RU" sz="1800"/>
              <a:t>может </a:t>
            </a:r>
            <a:r>
              <a:rPr lang="ru-RU" sz="1800" smtClean="0"/>
              <a:t>предполагать «скорее</a:t>
            </a:r>
            <a:r>
              <a:rPr lang="ru-RU" sz="1800" dirty="0" smtClean="0"/>
              <a:t> всего это…». 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931137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ru-RU" sz="1600" dirty="0" smtClean="0"/>
              <a:t>	Однако более мелкой разбиение заставило сеть сомневаться в выборе между 7 и 2. Сеть решила, что ответы равновероятны, но склонилась в сторону 7. Тем самым выдав неправильный ответ.</a:t>
            </a:r>
            <a:endParaRPr lang="ru-RU" sz="16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10" y="1600200"/>
            <a:ext cx="8048779" cy="4525963"/>
          </a:xfrm>
        </p:spPr>
      </p:pic>
    </p:spTree>
    <p:extLst>
      <p:ext uri="{BB962C8B-B14F-4D97-AF65-F5344CB8AC3E}">
        <p14:creationId xmlns:p14="http://schemas.microsoft.com/office/powerpoint/2010/main" val="2842197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ru-RU" sz="1600" dirty="0" smtClean="0"/>
              <a:t>	Ответ верный.</a:t>
            </a:r>
            <a:endParaRPr lang="ru-RU" sz="16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60" y="1600200"/>
            <a:ext cx="8054679" cy="4525963"/>
          </a:xfrm>
        </p:spPr>
      </p:pic>
    </p:spTree>
    <p:extLst>
      <p:ext uri="{BB962C8B-B14F-4D97-AF65-F5344CB8AC3E}">
        <p14:creationId xmlns:p14="http://schemas.microsoft.com/office/powerpoint/2010/main" val="2468442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ru-RU" sz="1600" dirty="0" smtClean="0"/>
              <a:t>	Причем тут арабская 7? А чёрт его знает… Арабская 2 в общем-то тоже сильно отличается от правильного ответа. </a:t>
            </a:r>
            <a:endParaRPr lang="ru-RU" sz="16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60" y="1600200"/>
            <a:ext cx="8054679" cy="4525963"/>
          </a:xfrm>
        </p:spPr>
      </p:pic>
    </p:spTree>
    <p:extLst>
      <p:ext uri="{BB962C8B-B14F-4D97-AF65-F5344CB8AC3E}">
        <p14:creationId xmlns:p14="http://schemas.microsoft.com/office/powerpoint/2010/main" val="3205580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ru-RU" sz="1600" dirty="0" smtClean="0"/>
              <a:t>	Тройки мы не любим. Никакие.</a:t>
            </a:r>
            <a:endParaRPr lang="ru-RU" sz="16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60" y="1600200"/>
            <a:ext cx="8054679" cy="4525963"/>
          </a:xfrm>
        </p:spPr>
      </p:pic>
    </p:spTree>
    <p:extLst>
      <p:ext uri="{BB962C8B-B14F-4D97-AF65-F5344CB8AC3E}">
        <p14:creationId xmlns:p14="http://schemas.microsoft.com/office/powerpoint/2010/main" val="2239975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ru-RU" sz="1600" dirty="0" smtClean="0"/>
              <a:t>	Абсолютно.</a:t>
            </a:r>
            <a:endParaRPr lang="ru-RU" sz="16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60" y="1600200"/>
            <a:ext cx="8054679" cy="4525963"/>
          </a:xfrm>
        </p:spPr>
      </p:pic>
    </p:spTree>
    <p:extLst>
      <p:ext uri="{BB962C8B-B14F-4D97-AF65-F5344CB8AC3E}">
        <p14:creationId xmlns:p14="http://schemas.microsoft.com/office/powerpoint/2010/main" val="3641066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ru-RU" sz="1600" dirty="0" smtClean="0"/>
              <a:t>	Однозначно правильный ответ. Образ шестёрки тоже можно принять как «похожий», т. к. если дорисуем палочку снизу слева, то будет 6.</a:t>
            </a:r>
            <a:endParaRPr lang="ru-RU" sz="1600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60" y="1600200"/>
            <a:ext cx="8054679" cy="4525963"/>
          </a:xfrm>
        </p:spPr>
      </p:pic>
    </p:spTree>
    <p:extLst>
      <p:ext uri="{BB962C8B-B14F-4D97-AF65-F5344CB8AC3E}">
        <p14:creationId xmlns:p14="http://schemas.microsoft.com/office/powerpoint/2010/main" val="1955717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ru-RU" sz="1600" dirty="0" smtClean="0"/>
              <a:t>	С римской 1 она это конечно зря =). Но ответ верный.</a:t>
            </a:r>
            <a:endParaRPr lang="ru-RU" sz="16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60" y="1600200"/>
            <a:ext cx="8054679" cy="4525963"/>
          </a:xfrm>
        </p:spPr>
      </p:pic>
    </p:spTree>
    <p:extLst>
      <p:ext uri="{BB962C8B-B14F-4D97-AF65-F5344CB8AC3E}">
        <p14:creationId xmlns:p14="http://schemas.microsoft.com/office/powerpoint/2010/main" val="2659928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ru-RU" sz="1600" dirty="0" smtClean="0"/>
              <a:t>	Арабское неправильно.</a:t>
            </a:r>
            <a:endParaRPr lang="ru-RU" sz="16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60" y="1600200"/>
            <a:ext cx="8054679" cy="4525963"/>
          </a:xfrm>
        </p:spPr>
      </p:pic>
    </p:spTree>
    <p:extLst>
      <p:ext uri="{BB962C8B-B14F-4D97-AF65-F5344CB8AC3E}">
        <p14:creationId xmlns:p14="http://schemas.microsoft.com/office/powerpoint/2010/main" val="889492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ru-RU" sz="1600" dirty="0" smtClean="0"/>
              <a:t>	Этот образ мы тоже не любим.</a:t>
            </a:r>
            <a:endParaRPr lang="ru-RU" sz="16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60" y="1600200"/>
            <a:ext cx="8054679" cy="4525963"/>
          </a:xfrm>
        </p:spPr>
      </p:pic>
    </p:spTree>
    <p:extLst>
      <p:ext uri="{BB962C8B-B14F-4D97-AF65-F5344CB8AC3E}">
        <p14:creationId xmlns:p14="http://schemas.microsoft.com/office/powerpoint/2010/main" val="600605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ru-RU" sz="1600" dirty="0" smtClean="0"/>
              <a:t>	Если честно, то образы 5, 6 и 9 имеют большую область пересечения в виде общих границ. Здесь можно сказать, что образ 5 является подмножеством у образа 6. Поэтому сеть решила, что между 5 и 6 скорее всего это 5… </a:t>
            </a:r>
            <a:endParaRPr lang="ru-RU" sz="16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60" y="1600200"/>
            <a:ext cx="8054679" cy="4525963"/>
          </a:xfrm>
        </p:spPr>
      </p:pic>
    </p:spTree>
    <p:extLst>
      <p:ext uri="{BB962C8B-B14F-4D97-AF65-F5344CB8AC3E}">
        <p14:creationId xmlns:p14="http://schemas.microsoft.com/office/powerpoint/2010/main" val="2518163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ru-RU" dirty="0" smtClean="0"/>
          </a:p>
          <a:p>
            <a:pPr marL="0" indent="0" algn="ctr">
              <a:buNone/>
            </a:pPr>
            <a:endParaRPr lang="ru-RU" dirty="0"/>
          </a:p>
          <a:p>
            <a:pPr marL="0" indent="0" algn="ctr">
              <a:buNone/>
            </a:pPr>
            <a:endParaRPr lang="ru-RU" dirty="0" smtClean="0"/>
          </a:p>
          <a:p>
            <a:pPr marL="0" indent="0" algn="ctr">
              <a:buNone/>
            </a:pPr>
            <a:r>
              <a:rPr lang="ru-RU" dirty="0" smtClean="0"/>
              <a:t>Изображения, которые сеть знает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4952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ru-RU" sz="1600" dirty="0" smtClean="0"/>
              <a:t>	Но жертвуя производительностью… Та-</a:t>
            </a:r>
            <a:r>
              <a:rPr lang="ru-RU" sz="1600" dirty="0" err="1" smtClean="0"/>
              <a:t>даааам</a:t>
            </a:r>
            <a:r>
              <a:rPr lang="ru-RU" sz="1600" dirty="0" smtClean="0"/>
              <a:t>..</a:t>
            </a:r>
            <a:endParaRPr lang="ru-RU" sz="16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31" y="1600200"/>
            <a:ext cx="8075737" cy="4525963"/>
          </a:xfrm>
        </p:spPr>
      </p:pic>
    </p:spTree>
    <p:extLst>
      <p:ext uri="{BB962C8B-B14F-4D97-AF65-F5344CB8AC3E}">
        <p14:creationId xmlns:p14="http://schemas.microsoft.com/office/powerpoint/2010/main" val="2471500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ru-RU" sz="1600" dirty="0" smtClean="0"/>
              <a:t>	Зато семёрки мы любим.</a:t>
            </a:r>
            <a:endParaRPr lang="ru-RU" sz="16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60" y="1600200"/>
            <a:ext cx="8054679" cy="4525963"/>
          </a:xfrm>
        </p:spPr>
      </p:pic>
    </p:spTree>
    <p:extLst>
      <p:ext uri="{BB962C8B-B14F-4D97-AF65-F5344CB8AC3E}">
        <p14:creationId xmlns:p14="http://schemas.microsoft.com/office/powerpoint/2010/main" val="413212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ru-RU" sz="1600" dirty="0" smtClean="0"/>
              <a:t>	Однозначные правильные ответы на этот образ.</a:t>
            </a:r>
            <a:endParaRPr lang="ru-RU" sz="16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46" y="1600200"/>
            <a:ext cx="8086308" cy="4525963"/>
          </a:xfrm>
        </p:spPr>
      </p:pic>
    </p:spTree>
    <p:extLst>
      <p:ext uri="{BB962C8B-B14F-4D97-AF65-F5344CB8AC3E}">
        <p14:creationId xmlns:p14="http://schemas.microsoft.com/office/powerpoint/2010/main" val="3838681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ru-RU" sz="1600" dirty="0" smtClean="0"/>
              <a:t>	Сомневалась между неправильным, неправильным и неправильным ответами. И короче так ничего и не решила, и ляпнула, что это 2. Гуся видимо рассмотрела в образе.</a:t>
            </a:r>
            <a:endParaRPr lang="ru-RU" sz="16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60" y="1600200"/>
            <a:ext cx="8054679" cy="4525963"/>
          </a:xfrm>
        </p:spPr>
      </p:pic>
    </p:spTree>
    <p:extLst>
      <p:ext uri="{BB962C8B-B14F-4D97-AF65-F5344CB8AC3E}">
        <p14:creationId xmlns:p14="http://schemas.microsoft.com/office/powerpoint/2010/main" val="3040199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ru-RU" sz="1600" dirty="0" smtClean="0"/>
              <a:t>	Но семёрки </a:t>
            </a:r>
            <a:r>
              <a:rPr lang="ru-RU" sz="1600" dirty="0" err="1" smtClean="0"/>
              <a:t>ван</a:t>
            </a:r>
            <a:r>
              <a:rPr lang="ru-RU" sz="1600" dirty="0" smtClean="0"/>
              <a:t> лав =). Правильный ответ может быть не так далёк, какие-нибудь 61 процент. </a:t>
            </a:r>
            <a:endParaRPr lang="ru-RU" sz="16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60" y="1600200"/>
            <a:ext cx="8054679" cy="4525963"/>
          </a:xfrm>
        </p:spPr>
      </p:pic>
    </p:spTree>
    <p:extLst>
      <p:ext uri="{BB962C8B-B14F-4D97-AF65-F5344CB8AC3E}">
        <p14:creationId xmlns:p14="http://schemas.microsoft.com/office/powerpoint/2010/main" val="18672057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ru-RU" sz="1600" dirty="0" smtClean="0"/>
              <a:t>	Однозначно верный ответ.</a:t>
            </a:r>
            <a:endParaRPr lang="ru-RU" sz="16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60" y="1600200"/>
            <a:ext cx="8054679" cy="4525963"/>
          </a:xfrm>
        </p:spPr>
      </p:pic>
    </p:spTree>
    <p:extLst>
      <p:ext uri="{BB962C8B-B14F-4D97-AF65-F5344CB8AC3E}">
        <p14:creationId xmlns:p14="http://schemas.microsoft.com/office/powerpoint/2010/main" val="485921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ru-RU" sz="1600" dirty="0" smtClean="0"/>
              <a:t>	Потому что семёрка.</a:t>
            </a:r>
            <a:endParaRPr lang="ru-RU" sz="16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60" y="1600200"/>
            <a:ext cx="8054679" cy="4525963"/>
          </a:xfrm>
        </p:spPr>
      </p:pic>
    </p:spTree>
    <p:extLst>
      <p:ext uri="{BB962C8B-B14F-4D97-AF65-F5344CB8AC3E}">
        <p14:creationId xmlns:p14="http://schemas.microsoft.com/office/powerpoint/2010/main" val="4033781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ru-RU" sz="1600" dirty="0" smtClean="0"/>
              <a:t>	</a:t>
            </a:r>
            <a:endParaRPr lang="ru-RU" sz="1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ru-RU" dirty="0" smtClean="0"/>
          </a:p>
          <a:p>
            <a:pPr marL="0" indent="0" algn="ctr">
              <a:buNone/>
            </a:pPr>
            <a:endParaRPr lang="ru-RU" dirty="0"/>
          </a:p>
          <a:p>
            <a:pPr marL="0" indent="0" algn="ctr">
              <a:buNone/>
            </a:pPr>
            <a:endParaRPr lang="ru-RU" dirty="0" smtClean="0"/>
          </a:p>
          <a:p>
            <a:pPr marL="0" indent="0" algn="ctr">
              <a:buNone/>
            </a:pPr>
            <a:r>
              <a:rPr lang="ru-RU" dirty="0" smtClean="0"/>
              <a:t>Изображения, которые сеть видит впервые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3267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ru-RU" sz="1600" dirty="0" smtClean="0"/>
              <a:t>	Ну не… И вероятности маленькие…</a:t>
            </a:r>
            <a:endParaRPr lang="ru-RU" sz="16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60" y="1600200"/>
            <a:ext cx="8054679" cy="4525963"/>
          </a:xfrm>
        </p:spPr>
      </p:pic>
    </p:spTree>
    <p:extLst>
      <p:ext uri="{BB962C8B-B14F-4D97-AF65-F5344CB8AC3E}">
        <p14:creationId xmlns:p14="http://schemas.microsoft.com/office/powerpoint/2010/main" val="922203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ru-RU" sz="1600" dirty="0" smtClean="0"/>
              <a:t>	Ноль конечно третий, а исходный имеет общие контуры с 6… Но семёрки я люблю больше =).</a:t>
            </a:r>
            <a:endParaRPr lang="ru-RU" sz="16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60" y="1600200"/>
            <a:ext cx="8054679" cy="4525963"/>
          </a:xfrm>
        </p:spPr>
      </p:pic>
    </p:spTree>
    <p:extLst>
      <p:ext uri="{BB962C8B-B14F-4D97-AF65-F5344CB8AC3E}">
        <p14:creationId xmlns:p14="http://schemas.microsoft.com/office/powerpoint/2010/main" val="976841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ru-RU" sz="1600" dirty="0" smtClean="0"/>
              <a:t>	Ответ верный. Также сеть предположила, что это может быть 9, т. к. образы нуля и девятки имеют свои области пересечения.</a:t>
            </a:r>
            <a:endParaRPr lang="ru-RU" sz="16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60" y="1600200"/>
            <a:ext cx="8054679" cy="4525963"/>
          </a:xfrm>
        </p:spPr>
      </p:pic>
    </p:spTree>
    <p:extLst>
      <p:ext uri="{BB962C8B-B14F-4D97-AF65-F5344CB8AC3E}">
        <p14:creationId xmlns:p14="http://schemas.microsoft.com/office/powerpoint/2010/main" val="3569815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ru-RU" sz="1600" dirty="0" smtClean="0"/>
              <a:t>	Сеть, ты пьян…</a:t>
            </a:r>
            <a:endParaRPr lang="ru-RU" sz="16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60" y="1600200"/>
            <a:ext cx="8054679" cy="4525963"/>
          </a:xfrm>
        </p:spPr>
      </p:pic>
    </p:spTree>
    <p:extLst>
      <p:ext uri="{BB962C8B-B14F-4D97-AF65-F5344CB8AC3E}">
        <p14:creationId xmlns:p14="http://schemas.microsoft.com/office/powerpoint/2010/main" val="37889803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ru-RU" sz="1600" dirty="0" smtClean="0"/>
              <a:t>	Ответ почти верный. На римскую 1 образ действительно похож. Правильный ответ третий и с хорошей вероятностью. А второй мы просто любим =).</a:t>
            </a:r>
            <a:endParaRPr lang="ru-RU" sz="16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60" y="1600200"/>
            <a:ext cx="8054679" cy="4525963"/>
          </a:xfrm>
        </p:spPr>
      </p:pic>
    </p:spTree>
    <p:extLst>
      <p:ext uri="{BB962C8B-B14F-4D97-AF65-F5344CB8AC3E}">
        <p14:creationId xmlns:p14="http://schemas.microsoft.com/office/powerpoint/2010/main" val="3616220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ru-RU" sz="1600" dirty="0" smtClean="0"/>
              <a:t>	В точку. С большим отрывом от арабской версии образа (очень похожего кстати)!</a:t>
            </a:r>
            <a:endParaRPr lang="ru-RU" sz="16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60" y="1600200"/>
            <a:ext cx="8054679" cy="4525963"/>
          </a:xfrm>
        </p:spPr>
      </p:pic>
    </p:spTree>
    <p:extLst>
      <p:ext uri="{BB962C8B-B14F-4D97-AF65-F5344CB8AC3E}">
        <p14:creationId xmlns:p14="http://schemas.microsoft.com/office/powerpoint/2010/main" val="23048360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ru-RU" sz="1600" dirty="0" smtClean="0"/>
              <a:t>	Ответ по прежнему верный и с большим отрывом.</a:t>
            </a:r>
            <a:endParaRPr lang="ru-RU" sz="16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60" y="1600200"/>
            <a:ext cx="8054679" cy="4525963"/>
          </a:xfrm>
        </p:spPr>
      </p:pic>
    </p:spTree>
    <p:extLst>
      <p:ext uri="{BB962C8B-B14F-4D97-AF65-F5344CB8AC3E}">
        <p14:creationId xmlns:p14="http://schemas.microsoft.com/office/powerpoint/2010/main" val="30922327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ru-RU" sz="1600" dirty="0" smtClean="0"/>
              <a:t>	Ответ верный. Не очень уверенный, но верный.</a:t>
            </a:r>
            <a:endParaRPr lang="ru-RU" sz="16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60" y="1600200"/>
            <a:ext cx="8054679" cy="4525963"/>
          </a:xfrm>
        </p:spPr>
      </p:pic>
    </p:spTree>
    <p:extLst>
      <p:ext uri="{BB962C8B-B14F-4D97-AF65-F5344CB8AC3E}">
        <p14:creationId xmlns:p14="http://schemas.microsoft.com/office/powerpoint/2010/main" val="3255195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ru-RU" sz="1600" dirty="0" smtClean="0"/>
              <a:t>	Между «между» сеть в итоге склонилась к правильному ответу.</a:t>
            </a:r>
            <a:endParaRPr lang="ru-RU" sz="16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60" y="1600200"/>
            <a:ext cx="8054679" cy="4525963"/>
          </a:xfrm>
        </p:spPr>
      </p:pic>
    </p:spTree>
    <p:extLst>
      <p:ext uri="{BB962C8B-B14F-4D97-AF65-F5344CB8AC3E}">
        <p14:creationId xmlns:p14="http://schemas.microsoft.com/office/powerpoint/2010/main" val="10210658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ru-RU" sz="1600" dirty="0" smtClean="0"/>
              <a:t>	С отрывом правильно. </a:t>
            </a:r>
            <a:endParaRPr lang="ru-RU" sz="16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60" y="1600200"/>
            <a:ext cx="8054679" cy="4525963"/>
          </a:xfrm>
        </p:spPr>
      </p:pic>
    </p:spTree>
    <p:extLst>
      <p:ext uri="{BB962C8B-B14F-4D97-AF65-F5344CB8AC3E}">
        <p14:creationId xmlns:p14="http://schemas.microsoft.com/office/powerpoint/2010/main" val="26219252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ru-RU" sz="1600" dirty="0" smtClean="0"/>
              <a:t>	Это всё ещё остаётся правильным ответом.</a:t>
            </a:r>
            <a:endParaRPr lang="ru-RU" sz="16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60" y="1600200"/>
            <a:ext cx="8054679" cy="4525963"/>
          </a:xfrm>
        </p:spPr>
      </p:pic>
    </p:spTree>
    <p:extLst>
      <p:ext uri="{BB962C8B-B14F-4D97-AF65-F5344CB8AC3E}">
        <p14:creationId xmlns:p14="http://schemas.microsoft.com/office/powerpoint/2010/main" val="17489712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ru-RU" sz="1600" dirty="0" smtClean="0"/>
              <a:t>	Тройки зло…</a:t>
            </a:r>
            <a:endParaRPr lang="ru-RU" sz="16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60" y="1600200"/>
            <a:ext cx="8054679" cy="4525963"/>
          </a:xfrm>
        </p:spPr>
      </p:pic>
    </p:spTree>
    <p:extLst>
      <p:ext uri="{BB962C8B-B14F-4D97-AF65-F5344CB8AC3E}">
        <p14:creationId xmlns:p14="http://schemas.microsoft.com/office/powerpoint/2010/main" val="21693854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ru-RU" sz="1600" dirty="0" smtClean="0"/>
              <a:t>	Мы ни при каких обстоятельства не видим тройки.</a:t>
            </a:r>
            <a:endParaRPr lang="ru-RU" sz="16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60" y="1600200"/>
            <a:ext cx="8054679" cy="4525963"/>
          </a:xfrm>
        </p:spPr>
      </p:pic>
    </p:spTree>
    <p:extLst>
      <p:ext uri="{BB962C8B-B14F-4D97-AF65-F5344CB8AC3E}">
        <p14:creationId xmlns:p14="http://schemas.microsoft.com/office/powerpoint/2010/main" val="2512027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ru-RU" sz="1600" dirty="0" smtClean="0"/>
              <a:t>	При более мелком разбиении сеть также ассоциирует данный образ с образами 6 и 9, которые опять же имеют общие очертания. Но то, что это именно ноль, сеть не ошиблась.</a:t>
            </a:r>
            <a:endParaRPr lang="ru-RU" sz="16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60" y="1600200"/>
            <a:ext cx="8054679" cy="4525963"/>
          </a:xfrm>
        </p:spPr>
      </p:pic>
    </p:spTree>
    <p:extLst>
      <p:ext uri="{BB962C8B-B14F-4D97-AF65-F5344CB8AC3E}">
        <p14:creationId xmlns:p14="http://schemas.microsoft.com/office/powerpoint/2010/main" val="40841807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ru-RU" sz="1600" dirty="0" smtClean="0"/>
              <a:t>	В точку.</a:t>
            </a:r>
            <a:endParaRPr lang="ru-RU" sz="16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38" y="1600200"/>
            <a:ext cx="8149124" cy="4525963"/>
          </a:xfrm>
        </p:spPr>
      </p:pic>
    </p:spTree>
    <p:extLst>
      <p:ext uri="{BB962C8B-B14F-4D97-AF65-F5344CB8AC3E}">
        <p14:creationId xmlns:p14="http://schemas.microsoft.com/office/powerpoint/2010/main" val="37492287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ru-RU" sz="1600" dirty="0" smtClean="0"/>
              <a:t>	Ответ верный.</a:t>
            </a:r>
            <a:endParaRPr lang="ru-RU" sz="16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60" y="1600200"/>
            <a:ext cx="8054679" cy="4525963"/>
          </a:xfrm>
        </p:spPr>
      </p:pic>
    </p:spTree>
    <p:extLst>
      <p:ext uri="{BB962C8B-B14F-4D97-AF65-F5344CB8AC3E}">
        <p14:creationId xmlns:p14="http://schemas.microsoft.com/office/powerpoint/2010/main" val="3723938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ru-RU" sz="1600" dirty="0" smtClean="0"/>
              <a:t>	</a:t>
            </a:r>
            <a:r>
              <a:rPr lang="ru-RU" sz="1600" dirty="0" err="1" smtClean="0"/>
              <a:t>Файв</a:t>
            </a:r>
            <a:r>
              <a:rPr lang="ru-RU" sz="1600" dirty="0" smtClean="0"/>
              <a:t> то </a:t>
            </a:r>
            <a:r>
              <a:rPr lang="ru-RU" sz="1600" dirty="0" err="1" smtClean="0"/>
              <a:t>файв</a:t>
            </a:r>
            <a:r>
              <a:rPr lang="ru-RU" sz="1600" dirty="0" smtClean="0"/>
              <a:t>… Но это другое </a:t>
            </a:r>
            <a:r>
              <a:rPr lang="ru-RU" sz="1600" dirty="0" err="1" smtClean="0"/>
              <a:t>файв</a:t>
            </a:r>
            <a:r>
              <a:rPr lang="ru-RU" sz="1600" dirty="0" smtClean="0"/>
              <a:t>…</a:t>
            </a:r>
            <a:endParaRPr lang="ru-RU" sz="16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33" y="1600200"/>
            <a:ext cx="7990133" cy="4525963"/>
          </a:xfrm>
        </p:spPr>
      </p:pic>
    </p:spTree>
    <p:extLst>
      <p:ext uri="{BB962C8B-B14F-4D97-AF65-F5344CB8AC3E}">
        <p14:creationId xmlns:p14="http://schemas.microsoft.com/office/powerpoint/2010/main" val="31947467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ru-RU" sz="1600" dirty="0" smtClean="0"/>
              <a:t>	Римские 5 мы тоже никак не научились видеть..(</a:t>
            </a:r>
            <a:endParaRPr lang="ru-RU" sz="16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46" y="1600200"/>
            <a:ext cx="8086308" cy="4525963"/>
          </a:xfrm>
        </p:spPr>
      </p:pic>
    </p:spTree>
    <p:extLst>
      <p:ext uri="{BB962C8B-B14F-4D97-AF65-F5344CB8AC3E}">
        <p14:creationId xmlns:p14="http://schemas.microsoft.com/office/powerpoint/2010/main" val="9009023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ru-RU" sz="1600" dirty="0" smtClean="0"/>
              <a:t>	Абсолютно..)</a:t>
            </a:r>
            <a:endParaRPr lang="ru-RU" sz="16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60" y="1600200"/>
            <a:ext cx="8054679" cy="4525963"/>
          </a:xfrm>
        </p:spPr>
      </p:pic>
    </p:spTree>
    <p:extLst>
      <p:ext uri="{BB962C8B-B14F-4D97-AF65-F5344CB8AC3E}">
        <p14:creationId xmlns:p14="http://schemas.microsoft.com/office/powerpoint/2010/main" val="14531520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ru-RU" sz="1600" dirty="0" smtClean="0"/>
              <a:t>	Ответ то правильный. И 5 на втором месте не сильная ошибка для </a:t>
            </a:r>
            <a:br>
              <a:rPr lang="ru-RU" sz="1600" dirty="0" smtClean="0"/>
            </a:br>
            <a:r>
              <a:rPr lang="ru-RU" sz="1600" dirty="0" smtClean="0"/>
              <a:t>5 400 нейронов.</a:t>
            </a:r>
            <a:endParaRPr lang="ru-RU" sz="16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34" y="1600200"/>
            <a:ext cx="8107532" cy="4525963"/>
          </a:xfrm>
        </p:spPr>
      </p:pic>
    </p:spTree>
    <p:extLst>
      <p:ext uri="{BB962C8B-B14F-4D97-AF65-F5344CB8AC3E}">
        <p14:creationId xmlns:p14="http://schemas.microsoft.com/office/powerpoint/2010/main" val="8099518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ru-RU" sz="1600" dirty="0" smtClean="0"/>
              <a:t>	Потому что это семь.</a:t>
            </a:r>
            <a:endParaRPr lang="ru-RU" sz="16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60" y="1600200"/>
            <a:ext cx="8054679" cy="4525963"/>
          </a:xfrm>
        </p:spPr>
      </p:pic>
    </p:spTree>
    <p:extLst>
      <p:ext uri="{BB962C8B-B14F-4D97-AF65-F5344CB8AC3E}">
        <p14:creationId xmlns:p14="http://schemas.microsoft.com/office/powerpoint/2010/main" val="34260420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ru-RU" sz="1600" dirty="0" smtClean="0"/>
              <a:t>	Самый </a:t>
            </a:r>
            <a:r>
              <a:rPr lang="ru-RU" sz="1600" dirty="0" err="1" smtClean="0"/>
              <a:t>непроблемный</a:t>
            </a:r>
            <a:r>
              <a:rPr lang="ru-RU" sz="1600" dirty="0" smtClean="0"/>
              <a:t> образ.</a:t>
            </a:r>
            <a:endParaRPr lang="ru-RU" sz="16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02" y="1600200"/>
            <a:ext cx="8065195" cy="4525963"/>
          </a:xfrm>
        </p:spPr>
      </p:pic>
    </p:spTree>
    <p:extLst>
      <p:ext uri="{BB962C8B-B14F-4D97-AF65-F5344CB8AC3E}">
        <p14:creationId xmlns:p14="http://schemas.microsoft.com/office/powerpoint/2010/main" val="698906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ru-RU" sz="1600" dirty="0" smtClean="0"/>
              <a:t>	Ух… Распознала…</a:t>
            </a:r>
            <a:endParaRPr lang="ru-RU" sz="16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60" y="1600200"/>
            <a:ext cx="8054679" cy="4525963"/>
          </a:xfrm>
        </p:spPr>
      </p:pic>
    </p:spTree>
    <p:extLst>
      <p:ext uri="{BB962C8B-B14F-4D97-AF65-F5344CB8AC3E}">
        <p14:creationId xmlns:p14="http://schemas.microsoft.com/office/powerpoint/2010/main" val="8033844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ru-RU" sz="1600" dirty="0" smtClean="0"/>
              <a:t>	А потом взяла и всё испортила…</a:t>
            </a:r>
            <a:endParaRPr lang="ru-RU" sz="16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02" y="1600200"/>
            <a:ext cx="8065195" cy="4525963"/>
          </a:xfrm>
        </p:spPr>
      </p:pic>
    </p:spTree>
    <p:extLst>
      <p:ext uri="{BB962C8B-B14F-4D97-AF65-F5344CB8AC3E}">
        <p14:creationId xmlns:p14="http://schemas.microsoft.com/office/powerpoint/2010/main" val="588548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ru-RU" sz="1600" dirty="0" smtClean="0"/>
              <a:t>	То, что это единица, это да. Правда римская, а не арабская. Правильный ответ оказался немного менее вероятен.</a:t>
            </a:r>
            <a:endParaRPr lang="ru-RU" sz="16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26" y="1600200"/>
            <a:ext cx="8067748" cy="4525963"/>
          </a:xfrm>
        </p:spPr>
      </p:pic>
    </p:spTree>
    <p:extLst>
      <p:ext uri="{BB962C8B-B14F-4D97-AF65-F5344CB8AC3E}">
        <p14:creationId xmlns:p14="http://schemas.microsoft.com/office/powerpoint/2010/main" val="17439048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ru-RU" sz="1600" dirty="0" smtClean="0"/>
              <a:t>	Между </a:t>
            </a:r>
            <a:r>
              <a:rPr lang="ru-RU" sz="1600" dirty="0" err="1" smtClean="0"/>
              <a:t>найн</a:t>
            </a:r>
            <a:r>
              <a:rPr lang="ru-RU" sz="1600" dirty="0" smtClean="0"/>
              <a:t> и </a:t>
            </a:r>
            <a:r>
              <a:rPr lang="ru-RU" sz="1600" dirty="0" err="1" smtClean="0"/>
              <a:t>файв</a:t>
            </a:r>
            <a:r>
              <a:rPr lang="ru-RU" sz="1600" dirty="0" smtClean="0"/>
              <a:t>… Всё таки </a:t>
            </a:r>
            <a:r>
              <a:rPr lang="ru-RU" sz="1600" dirty="0" err="1" smtClean="0"/>
              <a:t>найн</a:t>
            </a:r>
            <a:r>
              <a:rPr lang="ru-RU" sz="1600" dirty="0" smtClean="0"/>
              <a:t>…</a:t>
            </a:r>
            <a:endParaRPr lang="ru-RU" sz="16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60" y="1600200"/>
            <a:ext cx="8054679" cy="4525963"/>
          </a:xfrm>
        </p:spPr>
      </p:pic>
    </p:spTree>
    <p:extLst>
      <p:ext uri="{BB962C8B-B14F-4D97-AF65-F5344CB8AC3E}">
        <p14:creationId xmlns:p14="http://schemas.microsoft.com/office/powerpoint/2010/main" val="29400957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ru-RU" sz="1600" dirty="0" smtClean="0"/>
              <a:t>	Потому что я </a:t>
            </a:r>
            <a:r>
              <a:rPr lang="ru-RU" sz="1600" dirty="0" err="1" smtClean="0"/>
              <a:t>нейросеть</a:t>
            </a:r>
            <a:r>
              <a:rPr lang="ru-RU" sz="1600" dirty="0" smtClean="0"/>
              <a:t> и я так вижу… Эмм… Слышу… Просто у меня слабость к семёркам…</a:t>
            </a:r>
            <a:endParaRPr lang="ru-RU" sz="16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60" y="1600200"/>
            <a:ext cx="8054679" cy="4525963"/>
          </a:xfrm>
        </p:spPr>
      </p:pic>
    </p:spTree>
    <p:extLst>
      <p:ext uri="{BB962C8B-B14F-4D97-AF65-F5344CB8AC3E}">
        <p14:creationId xmlns:p14="http://schemas.microsoft.com/office/powerpoint/2010/main" val="2986318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ru-RU" sz="1600" dirty="0" smtClean="0"/>
              <a:t>	Зато при увеличении количества нейронов в 4 раза всё встало на свои места.</a:t>
            </a:r>
            <a:endParaRPr lang="ru-RU" sz="16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3228748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ru-RU" sz="1600" dirty="0" smtClean="0"/>
              <a:t>	Однозначно правильный отклик.</a:t>
            </a:r>
            <a:endParaRPr lang="ru-RU" sz="16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1329805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ru-RU" sz="1600" dirty="0" smtClean="0"/>
              <a:t>	Двойная точность только прибавила уверенности в ответе.</a:t>
            </a:r>
            <a:endParaRPr lang="ru-RU" sz="1600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10" y="1600200"/>
            <a:ext cx="8048779" cy="4525963"/>
          </a:xfrm>
        </p:spPr>
      </p:pic>
    </p:spTree>
    <p:extLst>
      <p:ext uri="{BB962C8B-B14F-4D97-AF65-F5344CB8AC3E}">
        <p14:creationId xmlns:p14="http://schemas.microsoft.com/office/powerpoint/2010/main" val="1263694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ru-RU" sz="1600" dirty="0" smtClean="0"/>
              <a:t>	Конкурирующий отклик с семёркой. Но ответ верный.</a:t>
            </a:r>
            <a:endParaRPr lang="ru-RU" sz="16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60" y="1600200"/>
            <a:ext cx="8054679" cy="4525963"/>
          </a:xfrm>
        </p:spPr>
      </p:pic>
    </p:spTree>
    <p:extLst>
      <p:ext uri="{BB962C8B-B14F-4D97-AF65-F5344CB8AC3E}">
        <p14:creationId xmlns:p14="http://schemas.microsoft.com/office/powerpoint/2010/main" val="372329900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12</Words>
  <Application>Microsoft Office PowerPoint</Application>
  <PresentationFormat>Экран (4:3)</PresentationFormat>
  <Paragraphs>61</Paragraphs>
  <Slides>51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51</vt:i4>
      </vt:variant>
    </vt:vector>
  </HeadingPairs>
  <TitlesOfParts>
    <vt:vector size="52" baseType="lpstr">
      <vt:lpstr>Тема Office</vt:lpstr>
      <vt:lpstr>Распознавание</vt:lpstr>
      <vt:lpstr>Презентация PowerPoint</vt:lpstr>
      <vt:lpstr> Ответ верный. Также сеть предположила, что это может быть 9, т. к. образы нуля и девятки имеют свои области пересечения.</vt:lpstr>
      <vt:lpstr> При более мелком разбиении сеть также ассоциирует данный образ с образами 6 и 9, которые опять же имеют общие очертания. Но то, что это именно ноль, сеть не ошиблась.</vt:lpstr>
      <vt:lpstr> То, что это единица, это да. Правда римская, а не арабская. Правильный ответ оказался немного менее вероятен.</vt:lpstr>
      <vt:lpstr> Зато при увеличении количества нейронов в 4 раза всё встало на свои места.</vt:lpstr>
      <vt:lpstr> Однозначно правильный отклик.</vt:lpstr>
      <vt:lpstr> Двойная точность только прибавила уверенности в ответе.</vt:lpstr>
      <vt:lpstr> Конкурирующий отклик с семёркой. Но ответ верный.</vt:lpstr>
      <vt:lpstr> Однако более мелкой разбиение заставило сеть сомневаться в выборе между 7 и 2. Сеть решила, что ответы равновероятны, но склонилась в сторону 7. Тем самым выдав неправильный ответ.</vt:lpstr>
      <vt:lpstr> Ответ верный.</vt:lpstr>
      <vt:lpstr> Причем тут арабская 7? А чёрт его знает… Арабская 2 в общем-то тоже сильно отличается от правильного ответа. </vt:lpstr>
      <vt:lpstr> Тройки мы не любим. Никакие.</vt:lpstr>
      <vt:lpstr> Абсолютно.</vt:lpstr>
      <vt:lpstr> Однозначно правильный ответ. Образ шестёрки тоже можно принять как «похожий», т. к. если дорисуем палочку снизу слева, то будет 6.</vt:lpstr>
      <vt:lpstr> С римской 1 она это конечно зря =). Но ответ верный.</vt:lpstr>
      <vt:lpstr> Арабское неправильно.</vt:lpstr>
      <vt:lpstr> Этот образ мы тоже не любим.</vt:lpstr>
      <vt:lpstr> Если честно, то образы 5, 6 и 9 имеют большую область пересечения в виде общих границ. Здесь можно сказать, что образ 5 является подмножеством у образа 6. Поэтому сеть решила, что между 5 и 6 скорее всего это 5… </vt:lpstr>
      <vt:lpstr> Но жертвуя производительностью… Та-даааам..</vt:lpstr>
      <vt:lpstr> Зато семёрки мы любим.</vt:lpstr>
      <vt:lpstr> Однозначные правильные ответы на этот образ.</vt:lpstr>
      <vt:lpstr> Сомневалась между неправильным, неправильным и неправильным ответами. И короче так ничего и не решила, и ляпнула, что это 2. Гуся видимо рассмотрела в образе.</vt:lpstr>
      <vt:lpstr> Но семёрки ван лав =). Правильный ответ может быть не так далёк, какие-нибудь 61 процент. </vt:lpstr>
      <vt:lpstr> Однозначно верный ответ.</vt:lpstr>
      <vt:lpstr> Потому что семёрка.</vt:lpstr>
      <vt:lpstr> </vt:lpstr>
      <vt:lpstr> Ну не… И вероятности маленькие…</vt:lpstr>
      <vt:lpstr> Ноль конечно третий, а исходный имеет общие контуры с 6… Но семёрки я люблю больше =).</vt:lpstr>
      <vt:lpstr> Сеть, ты пьян…</vt:lpstr>
      <vt:lpstr> Ответ почти верный. На римскую 1 образ действительно похож. Правильный ответ третий и с хорошей вероятностью. А второй мы просто любим =).</vt:lpstr>
      <vt:lpstr> В точку. С большим отрывом от арабской версии образа (очень похожего кстати)!</vt:lpstr>
      <vt:lpstr> Ответ по прежнему верный и с большим отрывом.</vt:lpstr>
      <vt:lpstr> Ответ верный. Не очень уверенный, но верный.</vt:lpstr>
      <vt:lpstr> Между «между» сеть в итоге склонилась к правильному ответу.</vt:lpstr>
      <vt:lpstr> С отрывом правильно. </vt:lpstr>
      <vt:lpstr> Это всё ещё остаётся правильным ответом.</vt:lpstr>
      <vt:lpstr> Тройки зло…</vt:lpstr>
      <vt:lpstr> Мы ни при каких обстоятельства не видим тройки.</vt:lpstr>
      <vt:lpstr> В точку.</vt:lpstr>
      <vt:lpstr> Ответ верный.</vt:lpstr>
      <vt:lpstr> Файв то файв… Но это другое файв…</vt:lpstr>
      <vt:lpstr> Римские 5 мы тоже никак не научились видеть..(</vt:lpstr>
      <vt:lpstr> Абсолютно..)</vt:lpstr>
      <vt:lpstr> Ответ то правильный. И 5 на втором месте не сильная ошибка для  5 400 нейронов.</vt:lpstr>
      <vt:lpstr> Потому что это семь.</vt:lpstr>
      <vt:lpstr> Самый непроблемный образ.</vt:lpstr>
      <vt:lpstr> Ух… Распознала…</vt:lpstr>
      <vt:lpstr> А потом взяла и всё испортила…</vt:lpstr>
      <vt:lpstr> Между найн и файв… Всё таки найн…</vt:lpstr>
      <vt:lpstr> Потому что я нейросеть и я так вижу… Эмм… Слышу… Просто у меня слабость к семёркам…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Ответ верный. Также сеть предположила, что это может быть 9, т. к. образы нуля и девятки имеют свои области пересечения.</dc:title>
  <dc:creator>Дмитрий</dc:creator>
  <cp:lastModifiedBy>Дмитрий</cp:lastModifiedBy>
  <cp:revision>17</cp:revision>
  <dcterms:created xsi:type="dcterms:W3CDTF">2018-12-09T20:14:52Z</dcterms:created>
  <dcterms:modified xsi:type="dcterms:W3CDTF">2018-12-09T21:21:11Z</dcterms:modified>
</cp:coreProperties>
</file>